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974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3364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2825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441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32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1503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5749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465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74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9414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0165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B4F53-40B9-4084-BFBC-514974B6F77C}" type="datetimeFigureOut">
              <a:rPr lang="en-IN" smtClean="0"/>
              <a:pPr/>
              <a:t>23-08-2017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91CCA-ADCA-4728-8454-9234BC25A20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214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1257"/>
            <a:ext cx="9144000" cy="207554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NATIONAL HYDROLOGY PROJECT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50970"/>
            <a:ext cx="9144000" cy="1349829"/>
          </a:xfrm>
        </p:spPr>
        <p:txBody>
          <a:bodyPr/>
          <a:lstStyle/>
          <a:p>
            <a:endParaRPr lang="en-IN" dirty="0" smtClean="0"/>
          </a:p>
          <a:p>
            <a:r>
              <a:rPr lang="en-IN" b="1" dirty="0" smtClean="0">
                <a:solidFill>
                  <a:srgbClr val="00B050"/>
                </a:solidFill>
              </a:rPr>
              <a:t>CENTRAL POLLUTION CONTROL BOARD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5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: </a:t>
            </a:r>
            <a:endParaRPr lang="en-IN" dirty="0"/>
          </a:p>
        </p:txBody>
      </p:sp>
      <p:pic>
        <p:nvPicPr>
          <p:cNvPr id="5" name="Picture 2" descr="C:\Users\hp\Desktop\CPCB ADDRESS\CPCB LOG2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8989" y="2364404"/>
            <a:ext cx="241402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043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331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00B050"/>
                </a:solidFill>
              </a:rPr>
              <a:t>DETAILS OF SPMU (IN POSITION), STAFF STRENGTH ETC.</a:t>
            </a:r>
            <a:endParaRPr lang="en-IN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Committees formulated for technical consultancy , procurement , Training , Hiring of manpower related matter </a:t>
            </a:r>
            <a:r>
              <a:rPr lang="en-IN" dirty="0" smtClean="0"/>
              <a:t> </a:t>
            </a:r>
            <a:endParaRPr lang="en-IN" dirty="0" smtClean="0"/>
          </a:p>
          <a:p>
            <a:pPr marL="0" indent="0">
              <a:buFont typeface="Wingdings" pitchFamily="2" charset="2"/>
              <a:buChar char="§"/>
            </a:pPr>
            <a:r>
              <a:rPr lang="en-IN" u="sng" dirty="0" smtClean="0"/>
              <a:t>Constitution of PMU </a:t>
            </a:r>
          </a:p>
          <a:p>
            <a:pPr marL="0" indent="0">
              <a:buNone/>
            </a:pPr>
            <a:r>
              <a:rPr lang="en-US" dirty="0" smtClean="0"/>
              <a:t>Chairman, CPCB</a:t>
            </a:r>
          </a:p>
          <a:p>
            <a:pPr marL="0" indent="0">
              <a:buNone/>
            </a:pPr>
            <a:r>
              <a:rPr lang="en-US" dirty="0" smtClean="0"/>
              <a:t>Member Secretary, CPCB</a:t>
            </a:r>
          </a:p>
          <a:p>
            <a:pPr marL="0" indent="0">
              <a:buNone/>
            </a:pPr>
            <a:r>
              <a:rPr lang="en-US" dirty="0" smtClean="0"/>
              <a:t>WQM DIV Officials</a:t>
            </a:r>
          </a:p>
          <a:p>
            <a:pPr marL="0" indent="0">
              <a:buNone/>
            </a:pPr>
            <a:r>
              <a:rPr lang="en-US" dirty="0" smtClean="0"/>
              <a:t>Project staff to be engaged ,proposal   submitted</a:t>
            </a:r>
          </a:p>
          <a:p>
            <a:pPr marL="0" indent="0">
              <a:buNone/>
            </a:pPr>
            <a:r>
              <a:rPr lang="en-US" dirty="0" smtClean="0"/>
              <a:t>Finance and Accounts officials</a:t>
            </a:r>
          </a:p>
          <a:p>
            <a:pPr marL="0" indent="0">
              <a:buNone/>
            </a:pPr>
            <a:r>
              <a:rPr lang="en-US" dirty="0" smtClean="0"/>
              <a:t>Material division officials</a:t>
            </a:r>
          </a:p>
          <a:p>
            <a:pPr marL="0" indent="0">
              <a:buNone/>
            </a:pPr>
            <a:r>
              <a:rPr lang="en-US" dirty="0" smtClean="0"/>
              <a:t>IT division officials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4645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174172"/>
            <a:ext cx="11068987" cy="812799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200" b="1" dirty="0" smtClean="0">
                <a:solidFill>
                  <a:srgbClr val="00B050"/>
                </a:solidFill>
              </a:rPr>
              <a:t>FUNDS RECEIVED (2016-17), (2017-18) &amp; </a:t>
            </a:r>
            <a:r>
              <a:rPr lang="en-IN" sz="3200" b="1" dirty="0" smtClean="0">
                <a:solidFill>
                  <a:srgbClr val="00B050"/>
                </a:solidFill>
              </a:rPr>
              <a:t/>
            </a:r>
            <a:br>
              <a:rPr lang="en-IN" sz="3200" b="1" dirty="0" smtClean="0">
                <a:solidFill>
                  <a:srgbClr val="00B050"/>
                </a:solidFill>
              </a:rPr>
            </a:br>
            <a:r>
              <a:rPr lang="en-IN" sz="3200" b="1" dirty="0" smtClean="0">
                <a:solidFill>
                  <a:srgbClr val="00B050"/>
                </a:solidFill>
              </a:rPr>
              <a:t>EXPENDITURE </a:t>
            </a:r>
            <a:r>
              <a:rPr lang="en-IN" sz="3200" b="1" dirty="0" smtClean="0">
                <a:solidFill>
                  <a:srgbClr val="00B050"/>
                </a:solidFill>
              </a:rPr>
              <a:t>TILL DATE YEAR WISE</a:t>
            </a:r>
            <a:endParaRPr lang="en-IN" sz="32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4857046"/>
              </p:ext>
            </p:extLst>
          </p:nvPr>
        </p:nvGraphicFramePr>
        <p:xfrm>
          <a:off x="838200" y="986968"/>
          <a:ext cx="10839138" cy="5516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046">
                  <a:extLst>
                    <a:ext uri="{9D8B030D-6E8A-4147-A177-3AD203B41FA5}">
                      <a16:colId xmlns:a16="http://schemas.microsoft.com/office/drawing/2014/main" xmlns="" val="3623169564"/>
                    </a:ext>
                  </a:extLst>
                </a:gridCol>
                <a:gridCol w="3613046">
                  <a:extLst>
                    <a:ext uri="{9D8B030D-6E8A-4147-A177-3AD203B41FA5}">
                      <a16:colId xmlns:a16="http://schemas.microsoft.com/office/drawing/2014/main" xmlns="" val="2721757891"/>
                    </a:ext>
                  </a:extLst>
                </a:gridCol>
                <a:gridCol w="3613046">
                  <a:extLst>
                    <a:ext uri="{9D8B030D-6E8A-4147-A177-3AD203B41FA5}">
                      <a16:colId xmlns:a16="http://schemas.microsoft.com/office/drawing/2014/main" xmlns="" val="3440808929"/>
                    </a:ext>
                  </a:extLst>
                </a:gridCol>
              </a:tblGrid>
              <a:tr h="65199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of Grant-in-Aid and Expenditure(in Rupees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42025350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Grant-in-Aid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97065028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grants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2974677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68576252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21152148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20521797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3011080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69786115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received 2016-17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43595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46246649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in Account &amp; revalidated 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4832515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39747753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Interest received 2017-18 June 2017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49933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0317279"/>
                  </a:ext>
                </a:extLst>
              </a:tr>
              <a:tr h="53070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in account on 9.8.2017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11882448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10220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348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98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B050"/>
                </a:solidFill>
              </a:rPr>
              <a:t>Major Procurement item in PIP (Item Code, Item and amount)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213"/>
            <a:ext cx="10515600" cy="4977750"/>
          </a:xfrm>
        </p:spPr>
        <p:txBody>
          <a:bodyPr/>
          <a:lstStyle/>
          <a:p>
            <a:r>
              <a:rPr lang="en-IN" dirty="0" smtClean="0"/>
              <a:t>Server ,Office Equipments, Computers</a:t>
            </a:r>
            <a:r>
              <a:rPr lang="en-IN" dirty="0" smtClean="0"/>
              <a:t>, </a:t>
            </a:r>
            <a:r>
              <a:rPr lang="en-IN" dirty="0" err="1" smtClean="0"/>
              <a:t>furnitures</a:t>
            </a:r>
            <a:r>
              <a:rPr lang="en-IN" dirty="0" smtClean="0"/>
              <a:t> </a:t>
            </a:r>
            <a:r>
              <a:rPr lang="en-IN" dirty="0" smtClean="0"/>
              <a:t>for PMU Management  :  Rs 40 Lacs</a:t>
            </a:r>
          </a:p>
          <a:p>
            <a:r>
              <a:rPr lang="en-IN" dirty="0" smtClean="0"/>
              <a:t>Purchase/hiring of Vehicle : </a:t>
            </a:r>
            <a:r>
              <a:rPr lang="en-IN" dirty="0" err="1" smtClean="0"/>
              <a:t>Rs</a:t>
            </a:r>
            <a:r>
              <a:rPr lang="en-IN" dirty="0" smtClean="0"/>
              <a:t> 45 Lacs </a:t>
            </a:r>
          </a:p>
          <a:p>
            <a:r>
              <a:rPr lang="en-IN" dirty="0" smtClean="0"/>
              <a:t>Office expenses for Stationery , Travelling expenses</a:t>
            </a:r>
            <a:r>
              <a:rPr lang="en-IN" dirty="0" smtClean="0"/>
              <a:t>, O&amp;M </a:t>
            </a:r>
            <a:r>
              <a:rPr lang="en-IN" dirty="0" smtClean="0"/>
              <a:t>of IT Equipments : Rs 20 Lacs</a:t>
            </a:r>
          </a:p>
          <a:p>
            <a:r>
              <a:rPr lang="en-IN" dirty="0" smtClean="0"/>
              <a:t>Lab </a:t>
            </a:r>
            <a:r>
              <a:rPr lang="en-IN" dirty="0" err="1" smtClean="0"/>
              <a:t>Equipments</a:t>
            </a:r>
            <a:r>
              <a:rPr lang="en-IN" dirty="0" smtClean="0"/>
              <a:t> and Chemicals :- </a:t>
            </a:r>
            <a:r>
              <a:rPr lang="en-IN" dirty="0" err="1" smtClean="0"/>
              <a:t>Rs</a:t>
            </a:r>
            <a:r>
              <a:rPr lang="en-IN" dirty="0" smtClean="0"/>
              <a:t> 10 lacs</a:t>
            </a:r>
          </a:p>
          <a:p>
            <a:r>
              <a:rPr lang="en-IN" dirty="0" smtClean="0"/>
              <a:t>Furnishing of data centre procurement </a:t>
            </a:r>
            <a:r>
              <a:rPr lang="en-IN" dirty="0" err="1" smtClean="0"/>
              <a:t>Rs</a:t>
            </a:r>
            <a:r>
              <a:rPr lang="en-IN" dirty="0" smtClean="0"/>
              <a:t> 40 lacs </a:t>
            </a:r>
          </a:p>
          <a:p>
            <a:r>
              <a:rPr lang="en-IN" dirty="0" smtClean="0"/>
              <a:t>Basin sub basin inventory : </a:t>
            </a:r>
            <a:r>
              <a:rPr lang="en-IN" dirty="0" err="1" smtClean="0"/>
              <a:t>Rs</a:t>
            </a:r>
            <a:r>
              <a:rPr lang="en-IN" dirty="0" smtClean="0"/>
              <a:t> 4 lacs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6093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rgbClr val="00B050"/>
                </a:solidFill>
              </a:rPr>
              <a:t>Major </a:t>
            </a:r>
            <a:r>
              <a:rPr lang="en-IN" sz="3200" b="1" dirty="0" smtClean="0">
                <a:solidFill>
                  <a:srgbClr val="00B050"/>
                </a:solidFill>
              </a:rPr>
              <a:t>procurement ( 2016-17 &amp; 2017-18 )</a:t>
            </a:r>
            <a:endParaRPr lang="en-IN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/>
          <a:lstStyle/>
          <a:p>
            <a:r>
              <a:rPr lang="en-IN" dirty="0" smtClean="0"/>
              <a:t>2016-17  Server ,Office </a:t>
            </a:r>
            <a:r>
              <a:rPr lang="en-IN" dirty="0" err="1" smtClean="0"/>
              <a:t>Equipments</a:t>
            </a:r>
            <a:r>
              <a:rPr lang="en-IN" dirty="0" smtClean="0"/>
              <a:t>, </a:t>
            </a:r>
            <a:r>
              <a:rPr lang="en-IN" dirty="0" err="1" smtClean="0"/>
              <a:t>Computers,furnitures</a:t>
            </a:r>
            <a:r>
              <a:rPr lang="en-IN" dirty="0" smtClean="0"/>
              <a:t> for PMU Management  :  </a:t>
            </a:r>
            <a:r>
              <a:rPr lang="en-IN" dirty="0" err="1" smtClean="0"/>
              <a:t>Rs</a:t>
            </a:r>
            <a:r>
              <a:rPr lang="en-IN" dirty="0" smtClean="0"/>
              <a:t> 12 Lacs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2017-18 </a:t>
            </a:r>
            <a:r>
              <a:rPr lang="en-IN" dirty="0" smtClean="0"/>
              <a:t>Benchmarking </a:t>
            </a:r>
            <a:r>
              <a:rPr lang="en-IN" dirty="0" smtClean="0"/>
              <a:t>quality assurance : Rs 2 lacs</a:t>
            </a:r>
          </a:p>
          <a:p>
            <a:pPr marL="1436688" indent="87313">
              <a:buNone/>
            </a:pPr>
            <a:r>
              <a:rPr lang="en-IN" dirty="0" smtClean="0"/>
              <a:t>Water quality lab </a:t>
            </a:r>
            <a:r>
              <a:rPr lang="en-IN" dirty="0" smtClean="0"/>
              <a:t>equipments </a:t>
            </a:r>
            <a:r>
              <a:rPr lang="en-IN" dirty="0" smtClean="0"/>
              <a:t>: Rs 10 lacs</a:t>
            </a:r>
          </a:p>
          <a:p>
            <a:pPr marL="1436688" indent="87313">
              <a:buNone/>
            </a:pPr>
            <a:r>
              <a:rPr lang="en-IN" dirty="0" smtClean="0"/>
              <a:t>Servers</a:t>
            </a:r>
            <a:r>
              <a:rPr lang="en-IN" dirty="0" smtClean="0"/>
              <a:t>, Office </a:t>
            </a:r>
            <a:r>
              <a:rPr lang="en-IN" dirty="0" smtClean="0"/>
              <a:t>Equipment</a:t>
            </a:r>
            <a:r>
              <a:rPr lang="en-IN" dirty="0" smtClean="0"/>
              <a:t>, </a:t>
            </a:r>
            <a:r>
              <a:rPr lang="en-IN" dirty="0" err="1" smtClean="0"/>
              <a:t>Computers,Furnitures</a:t>
            </a:r>
            <a:r>
              <a:rPr lang="en-IN" dirty="0" smtClean="0"/>
              <a:t> </a:t>
            </a:r>
            <a:r>
              <a:rPr lang="en-IN" dirty="0" smtClean="0"/>
              <a:t>: Rs 5 lacs for data centre </a:t>
            </a:r>
          </a:p>
          <a:p>
            <a:pPr marL="1436688" indent="87313">
              <a:buNone/>
            </a:pPr>
            <a:r>
              <a:rPr lang="en-IN" dirty="0" smtClean="0"/>
              <a:t>Basin sub basin inventory : </a:t>
            </a:r>
            <a:r>
              <a:rPr lang="en-IN" dirty="0" err="1" smtClean="0"/>
              <a:t>Rs</a:t>
            </a:r>
            <a:r>
              <a:rPr lang="en-IN" dirty="0" smtClean="0"/>
              <a:t> 4 lacs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4536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00B050"/>
                </a:solidFill>
              </a:rPr>
              <a:t>PHYSICAL </a:t>
            </a:r>
            <a:r>
              <a:rPr lang="en-IN" sz="3200" b="1" dirty="0" smtClean="0">
                <a:solidFill>
                  <a:srgbClr val="00B050"/>
                </a:solidFill>
              </a:rPr>
              <a:t>PROGRESS </a:t>
            </a:r>
            <a:r>
              <a:rPr lang="en-IN" sz="3200" b="1" dirty="0" smtClean="0">
                <a:solidFill>
                  <a:srgbClr val="00B050"/>
                </a:solidFill>
              </a:rPr>
              <a:t>&amp; STAUTS OF BID DOCUMENT</a:t>
            </a:r>
            <a:endParaRPr lang="en-IN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Procurement of office equipment underway</a:t>
            </a:r>
          </a:p>
          <a:p>
            <a:endParaRPr lang="en-IN" dirty="0"/>
          </a:p>
          <a:p>
            <a:r>
              <a:rPr lang="en-IN" dirty="0" smtClean="0"/>
              <a:t>Underway for major consultancy – Bid document on Basin sub basin inventory of river basins  prepared and shall be submitted shortly</a:t>
            </a:r>
          </a:p>
          <a:p>
            <a:endParaRPr lang="en-IN" dirty="0" smtClean="0"/>
          </a:p>
          <a:p>
            <a:r>
              <a:rPr lang="en-IN" sz="32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STATUS OF VARIOUS STUDIES /</a:t>
            </a:r>
            <a:r>
              <a:rPr lang="en-IN" sz="32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PDS : </a:t>
            </a:r>
            <a:r>
              <a:rPr lang="en-IN" dirty="0"/>
              <a:t>No studies planned in the project </a:t>
            </a:r>
          </a:p>
          <a:p>
            <a:r>
              <a:rPr lang="en-IN" sz="32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DATA ENTRY IN E SWIS </a:t>
            </a:r>
            <a:r>
              <a:rPr lang="en-IN" sz="3200" b="1" dirty="0" smtClean="0">
                <a:latin typeface="+mj-lt"/>
                <a:ea typeface="+mj-ea"/>
                <a:cs typeface="+mj-cs"/>
              </a:rPr>
              <a:t>: </a:t>
            </a:r>
            <a:r>
              <a:rPr lang="en-IN" dirty="0"/>
              <a:t>Agreed for E </a:t>
            </a:r>
            <a:r>
              <a:rPr lang="en-IN" dirty="0" smtClean="0"/>
              <a:t>SWIS/Data Shared for WRIS</a:t>
            </a:r>
            <a:endParaRPr lang="en-IN" dirty="0" smtClean="0"/>
          </a:p>
          <a:p>
            <a:pPr>
              <a:lnSpc>
                <a:spcPct val="100000"/>
              </a:lnSpc>
            </a:pPr>
            <a:r>
              <a:rPr lang="en-IN" sz="32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HYDROMET &amp; STATE WRIS </a:t>
            </a:r>
            <a:r>
              <a:rPr lang="en-IN" sz="32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IN" dirty="0"/>
              <a:t>Does not pertain to CPCB </a:t>
            </a:r>
          </a:p>
        </p:txBody>
      </p:sp>
    </p:spTree>
    <p:extLst>
      <p:ext uri="{BB962C8B-B14F-4D97-AF65-F5344CB8AC3E}">
        <p14:creationId xmlns:p14="http://schemas.microsoft.com/office/powerpoint/2010/main" xmlns="" val="230640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00B050"/>
                </a:solidFill>
              </a:rPr>
              <a:t>Public Finance Management System (PFMS),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44" y="1439056"/>
            <a:ext cx="10964056" cy="4737907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IN" sz="3200" b="1" dirty="0" smtClean="0">
                <a:latin typeface="+mj-lt"/>
                <a:ea typeface="+mj-ea"/>
                <a:cs typeface="+mj-cs"/>
              </a:rPr>
              <a:t>REGISTERED </a:t>
            </a:r>
            <a:r>
              <a:rPr lang="en-IN" sz="3200" b="1" dirty="0">
                <a:latin typeface="+mj-lt"/>
                <a:ea typeface="+mj-ea"/>
                <a:cs typeface="+mj-cs"/>
              </a:rPr>
              <a:t>ON PFMS SYTEM </a:t>
            </a:r>
            <a:r>
              <a:rPr lang="en-IN" sz="3200" b="1" dirty="0" smtClean="0">
                <a:latin typeface="+mj-lt"/>
                <a:ea typeface="+mj-ea"/>
                <a:cs typeface="+mj-cs"/>
              </a:rPr>
              <a:t>FOR </a:t>
            </a:r>
            <a:r>
              <a:rPr lang="en-IN" sz="3200" b="1" dirty="0" smtClean="0">
                <a:latin typeface="+mj-lt"/>
                <a:ea typeface="+mj-ea"/>
                <a:cs typeface="+mj-cs"/>
              </a:rPr>
              <a:t>NHP on 30.12.2016  </a:t>
            </a:r>
          </a:p>
          <a:p>
            <a:pPr marL="0" indent="0">
              <a:spcBef>
                <a:spcPct val="0"/>
              </a:spcBef>
              <a:buNone/>
            </a:pPr>
            <a:endParaRPr lang="en-IN" sz="3200" b="1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IN" sz="3200" b="1" dirty="0" smtClean="0">
                <a:latin typeface="+mj-lt"/>
                <a:ea typeface="+mj-ea"/>
                <a:cs typeface="+mj-cs"/>
              </a:rPr>
              <a:t>ANY OTHER ISSUES : NONE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IN" sz="3200" b="1" dirty="0" smtClean="0">
                <a:latin typeface="+mj-lt"/>
                <a:ea typeface="+mj-ea"/>
                <a:cs typeface="+mj-cs"/>
              </a:rPr>
              <a:t>WAY FORWARD </a:t>
            </a:r>
            <a:r>
              <a:rPr lang="en-IN" sz="3200" b="1" dirty="0" smtClean="0">
                <a:latin typeface="+mj-lt"/>
                <a:ea typeface="+mj-ea"/>
                <a:cs typeface="+mj-cs"/>
              </a:rPr>
              <a:t>: Information on RTWQMS set up under NGRBP will be shared.</a:t>
            </a:r>
            <a:endParaRPr lang="en-IN" sz="32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8078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0632" y="2967335"/>
            <a:ext cx="3630738" cy="92333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6619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357</Words>
  <Application>Microsoft Office PowerPoint</Application>
  <PresentationFormat>Custom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NATIONAL HYDROLOGY PROJECT</vt:lpstr>
      <vt:lpstr>DETAILS OF SPMU (IN POSITION), STAFF STRENGTH ETC.</vt:lpstr>
      <vt:lpstr>FUNDS RECEIVED (2016-17), (2017-18) &amp;  EXPENDITURE TILL DATE YEAR WISE</vt:lpstr>
      <vt:lpstr>Major Procurement item in PIP (Item Code, Item and amount)</vt:lpstr>
      <vt:lpstr>Major procurement ( 2016-17 &amp; 2017-18 )</vt:lpstr>
      <vt:lpstr>PHYSICAL PROGRESS &amp; STAUTS OF BID DOCUMENT</vt:lpstr>
      <vt:lpstr>Public Finance Management System (PFMS),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HYDROLOGY PROJECT</dc:title>
  <dc:creator>hp</dc:creator>
  <cp:lastModifiedBy>ADMIN</cp:lastModifiedBy>
  <cp:revision>16</cp:revision>
  <dcterms:created xsi:type="dcterms:W3CDTF">2017-08-23T11:56:52Z</dcterms:created>
  <dcterms:modified xsi:type="dcterms:W3CDTF">2017-08-23T13:30:18Z</dcterms:modified>
</cp:coreProperties>
</file>